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259" r:id="rId3"/>
    <p:sldId id="277" r:id="rId4"/>
    <p:sldId id="340" r:id="rId5"/>
    <p:sldId id="333" r:id="rId6"/>
    <p:sldId id="335" r:id="rId7"/>
    <p:sldId id="336" r:id="rId8"/>
    <p:sldId id="337" r:id="rId9"/>
    <p:sldId id="338" r:id="rId10"/>
    <p:sldId id="339" r:id="rId11"/>
    <p:sldId id="342" r:id="rId12"/>
    <p:sldId id="343" r:id="rId13"/>
    <p:sldId id="344" r:id="rId14"/>
    <p:sldId id="345" r:id="rId15"/>
    <p:sldId id="346" r:id="rId16"/>
    <p:sldId id="347" r:id="rId17"/>
    <p:sldId id="348" r:id="rId18"/>
    <p:sldId id="349" r:id="rId19"/>
    <p:sldId id="350" r:id="rId20"/>
    <p:sldId id="351" r:id="rId21"/>
    <p:sldId id="352" r:id="rId22"/>
    <p:sldId id="353" r:id="rId23"/>
    <p:sldId id="354" r:id="rId24"/>
    <p:sldId id="355" r:id="rId25"/>
    <p:sldId id="356" r:id="rId26"/>
    <p:sldId id="358" r:id="rId27"/>
    <p:sldId id="359" r:id="rId28"/>
    <p:sldId id="360" r:id="rId29"/>
    <p:sldId id="361" r:id="rId30"/>
    <p:sldId id="367" r:id="rId31"/>
    <p:sldId id="362" r:id="rId32"/>
    <p:sldId id="363" r:id="rId33"/>
    <p:sldId id="364" r:id="rId34"/>
    <p:sldId id="365" r:id="rId35"/>
    <p:sldId id="366"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69"/>
  </p:normalViewPr>
  <p:slideViewPr>
    <p:cSldViewPr snapToGrid="0" snapToObjects="1">
      <p:cViewPr varScale="1">
        <p:scale>
          <a:sx n="87" d="100"/>
          <a:sy n="87" d="100"/>
        </p:scale>
        <p:origin x="1824"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E75E8-16C8-F744-82A9-538729ECDA63}" type="datetimeFigureOut">
              <a:rPr lang="en-US" smtClean="0"/>
              <a:t>1/16/19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F523A2-7DDE-414B-86CF-218FC1AD6C32}" type="slidenum">
              <a:rPr lang="en-US" smtClean="0"/>
              <a:t>‹#›</a:t>
            </a:fld>
            <a:endParaRPr lang="en-US"/>
          </a:p>
        </p:txBody>
      </p:sp>
    </p:spTree>
    <p:extLst>
      <p:ext uri="{BB962C8B-B14F-4D97-AF65-F5344CB8AC3E}">
        <p14:creationId xmlns:p14="http://schemas.microsoft.com/office/powerpoint/2010/main" val="3383212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293AFB5A-A1DE-924E-95BF-77A93E98AEEE}" type="slidenum">
              <a:rPr lang="en-US" sz="1200">
                <a:cs typeface="Arial" charset="0"/>
              </a:rPr>
              <a:pPr/>
              <a:t>5</a:t>
            </a:fld>
            <a:endParaRPr lang="en-US" sz="1200">
              <a:cs typeface="Arial" charset="0"/>
            </a:endParaRPr>
          </a:p>
        </p:txBody>
      </p:sp>
      <p:sp>
        <p:nvSpPr>
          <p:cNvPr id="583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837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atin typeface="Calibri" charset="0"/>
                <a:ea typeface="MS PGothic" charset="0"/>
              </a:rPr>
              <a:t>Figure 10-14 </a:t>
            </a:r>
            <a:r>
              <a:rPr lang="en-US">
                <a:latin typeface="Calibri" charset="0"/>
                <a:ea typeface="MS PGothic" charset="0"/>
              </a:rPr>
              <a:t>(a) The DNA double helix as proposed by Watson and Crick. The ribbonlike strands constitute the sugar-phosphate backbones, and the horizontal rungs constitute the nitrogenous base pairs, of which there are 10 per complete turn. The major and minor grooves are apparent. The solid vertical bar represents the central axis. (b) A detailed view depicting the bases, sugars, phosphates, and hydrogen bonds of the helix.  (c) A demonstration of the antiparallel nature of the helix and the horizontal stacking of the bases.</a:t>
            </a:r>
            <a:endParaRPr lang="en-GB">
              <a:latin typeface="Calibri" charset="0"/>
              <a:ea typeface="MS PGothic" charset="0"/>
            </a:endParaRPr>
          </a:p>
        </p:txBody>
      </p:sp>
    </p:spTree>
    <p:extLst>
      <p:ext uri="{BB962C8B-B14F-4D97-AF65-F5344CB8AC3E}">
        <p14:creationId xmlns:p14="http://schemas.microsoft.com/office/powerpoint/2010/main" val="2073446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78BD10F-DA95-E04B-97F0-FA7FDA233CAF}" type="datetimeFigureOut">
              <a:rPr lang="en-US" smtClean="0"/>
              <a:t>1/16/19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420186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BD10F-DA95-E04B-97F0-FA7FDA233CAF}" type="datetimeFigureOut">
              <a:rPr lang="en-US" smtClean="0"/>
              <a:t>1/16/19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169139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BD10F-DA95-E04B-97F0-FA7FDA233CAF}" type="datetimeFigureOut">
              <a:rPr lang="en-US" smtClean="0"/>
              <a:t>1/16/19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552004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BD10F-DA95-E04B-97F0-FA7FDA233CAF}" type="datetimeFigureOut">
              <a:rPr lang="en-US" smtClean="0"/>
              <a:t>1/16/19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3116350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8BD10F-DA95-E04B-97F0-FA7FDA233CAF}" type="datetimeFigureOut">
              <a:rPr lang="en-US" smtClean="0"/>
              <a:t>1/16/19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1381735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8BD10F-DA95-E04B-97F0-FA7FDA233CAF}" type="datetimeFigureOut">
              <a:rPr lang="en-US" smtClean="0"/>
              <a:t>1/16/19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520979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8BD10F-DA95-E04B-97F0-FA7FDA233CAF}" type="datetimeFigureOut">
              <a:rPr lang="en-US" smtClean="0"/>
              <a:t>1/16/19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475606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8BD10F-DA95-E04B-97F0-FA7FDA233CAF}" type="datetimeFigureOut">
              <a:rPr lang="en-US" smtClean="0"/>
              <a:t>1/16/19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817986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8BD10F-DA95-E04B-97F0-FA7FDA233CAF}" type="datetimeFigureOut">
              <a:rPr lang="en-US" smtClean="0"/>
              <a:t>1/16/19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1852056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8BD10F-DA95-E04B-97F0-FA7FDA233CAF}" type="datetimeFigureOut">
              <a:rPr lang="en-US" smtClean="0"/>
              <a:t>1/16/19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746009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8BD10F-DA95-E04B-97F0-FA7FDA233CAF}" type="datetimeFigureOut">
              <a:rPr lang="en-US" smtClean="0"/>
              <a:t>1/16/19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499916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BD10F-DA95-E04B-97F0-FA7FDA233CAF}" type="datetimeFigureOut">
              <a:rPr lang="en-US" smtClean="0"/>
              <a:t>1/16/19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C40E31-20F5-5749-AAC6-FE10980BF84B}" type="slidenum">
              <a:rPr lang="en-US" smtClean="0"/>
              <a:t>‹#›</a:t>
            </a:fld>
            <a:endParaRPr lang="en-US"/>
          </a:p>
        </p:txBody>
      </p:sp>
    </p:spTree>
    <p:extLst>
      <p:ext uri="{BB962C8B-B14F-4D97-AF65-F5344CB8AC3E}">
        <p14:creationId xmlns:p14="http://schemas.microsoft.com/office/powerpoint/2010/main" val="2811210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k7WovEbXfQ"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Molecular Biology</a:t>
            </a:r>
            <a:br>
              <a:rPr lang="en-US" dirty="0"/>
            </a:br>
            <a:r>
              <a:rPr lang="en-US" dirty="0" err="1"/>
              <a:t>Biol</a:t>
            </a:r>
            <a:r>
              <a:rPr lang="en-US" dirty="0"/>
              <a:t> 480</a:t>
            </a:r>
          </a:p>
        </p:txBody>
      </p:sp>
      <p:sp>
        <p:nvSpPr>
          <p:cNvPr id="3" name="Subtitle 2"/>
          <p:cNvSpPr>
            <a:spLocks noGrp="1"/>
          </p:cNvSpPr>
          <p:nvPr>
            <p:ph type="subTitle" idx="1"/>
          </p:nvPr>
        </p:nvSpPr>
        <p:spPr/>
        <p:txBody>
          <a:bodyPr/>
          <a:lstStyle/>
          <a:p>
            <a:r>
              <a:rPr lang="en-US" dirty="0"/>
              <a:t>Lecture 4</a:t>
            </a:r>
            <a:br>
              <a:rPr lang="en-US" dirty="0"/>
            </a:br>
            <a:r>
              <a:rPr lang="en-US" dirty="0"/>
              <a:t>January 16, 2019</a:t>
            </a:r>
          </a:p>
        </p:txBody>
      </p:sp>
      <p:pic>
        <p:nvPicPr>
          <p:cNvPr id="4" name="Picture 3"/>
          <p:cNvPicPr>
            <a:picLocks noChangeAspect="1"/>
          </p:cNvPicPr>
          <p:nvPr/>
        </p:nvPicPr>
        <p:blipFill>
          <a:blip r:embed="rId2"/>
          <a:stretch>
            <a:fillRect/>
          </a:stretch>
        </p:blipFill>
        <p:spPr>
          <a:xfrm>
            <a:off x="2915497" y="940255"/>
            <a:ext cx="3439205" cy="919098"/>
          </a:xfrm>
          <a:prstGeom prst="rect">
            <a:avLst/>
          </a:prstGeom>
        </p:spPr>
      </p:pic>
    </p:spTree>
    <p:extLst>
      <p:ext uri="{BB962C8B-B14F-4D97-AF65-F5344CB8AC3E}">
        <p14:creationId xmlns:p14="http://schemas.microsoft.com/office/powerpoint/2010/main" val="3900563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endParaRPr lang="en-US">
              <a:latin typeface="Calibri" charset="0"/>
              <a:ea typeface="MS PGothic" charset="0"/>
            </a:endParaRPr>
          </a:p>
        </p:txBody>
      </p:sp>
      <p:sp>
        <p:nvSpPr>
          <p:cNvPr id="64514" name="Content Placeholder 2"/>
          <p:cNvSpPr>
            <a:spLocks noGrp="1"/>
          </p:cNvSpPr>
          <p:nvPr>
            <p:ph idx="1"/>
          </p:nvPr>
        </p:nvSpPr>
        <p:spPr/>
        <p:txBody>
          <a:bodyPr/>
          <a:lstStyle/>
          <a:p>
            <a:r>
              <a:rPr lang="en-US">
                <a:latin typeface="Calibri" charset="0"/>
                <a:ea typeface="MS PGothic" charset="0"/>
              </a:rPr>
              <a:t>Let’s think about base-pairs in DNA.  The structure is entirely the result of the stability of the interaction between A and T and between G and C.</a:t>
            </a:r>
          </a:p>
          <a:p>
            <a:endParaRPr lang="en-US">
              <a:latin typeface="Calibri" charset="0"/>
              <a:ea typeface="MS PGothic" charset="0"/>
            </a:endParaRPr>
          </a:p>
          <a:p>
            <a:r>
              <a:rPr lang="en-US">
                <a:latin typeface="Calibri" charset="0"/>
                <a:ea typeface="MS PGothic" charset="0"/>
              </a:rPr>
              <a:t>The bond itself, is not covalent, but non-covalent </a:t>
            </a:r>
            <a:r>
              <a:rPr lang="en-US" b="1" i="1">
                <a:latin typeface="Calibri" charset="0"/>
                <a:ea typeface="MS PGothic" charset="0"/>
              </a:rPr>
              <a:t>hydrogen bond</a:t>
            </a:r>
            <a:r>
              <a:rPr lang="en-US">
                <a:latin typeface="Calibri" charset="0"/>
                <a:ea typeface="MS PGothic" charset="0"/>
              </a:rPr>
              <a:t>.</a:t>
            </a:r>
          </a:p>
        </p:txBody>
      </p:sp>
    </p:spTree>
    <p:extLst>
      <p:ext uri="{BB962C8B-B14F-4D97-AF65-F5344CB8AC3E}">
        <p14:creationId xmlns:p14="http://schemas.microsoft.com/office/powerpoint/2010/main" val="2332796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atin typeface="Calibri" charset="0"/>
                <a:ea typeface="MS PGothic" charset="0"/>
              </a:rPr>
              <a:t>H-bonds</a:t>
            </a:r>
          </a:p>
        </p:txBody>
      </p:sp>
      <p:sp>
        <p:nvSpPr>
          <p:cNvPr id="20483" name="Content Placeholder 2"/>
          <p:cNvSpPr>
            <a:spLocks noGrp="1"/>
          </p:cNvSpPr>
          <p:nvPr>
            <p:ph idx="1"/>
          </p:nvPr>
        </p:nvSpPr>
        <p:spPr/>
        <p:txBody>
          <a:bodyPr>
            <a:normAutofit lnSpcReduction="10000"/>
          </a:bodyPr>
          <a:lstStyle/>
          <a:p>
            <a:r>
              <a:rPr lang="en-US">
                <a:latin typeface="Calibri" charset="0"/>
                <a:ea typeface="MS PGothic" charset="0"/>
              </a:rPr>
              <a:t>Weak electrostatic interactions between a covalently bonded hydrogen atom and a highly electronegative atom such as nitrogen or oxygen.</a:t>
            </a:r>
          </a:p>
          <a:p>
            <a:endParaRPr lang="en-US">
              <a:latin typeface="Calibri" charset="0"/>
              <a:ea typeface="MS PGothic" charset="0"/>
            </a:endParaRPr>
          </a:p>
          <a:p>
            <a:r>
              <a:rPr lang="en-US">
                <a:latin typeface="Calibri" charset="0"/>
                <a:ea typeface="MS PGothic" charset="0"/>
              </a:rPr>
              <a:t>The hydrogen is slightly + charged and the O and N slightly negatively charged due to their unequal pull on electrons in their covalent bonds.</a:t>
            </a:r>
          </a:p>
        </p:txBody>
      </p:sp>
    </p:spTree>
    <p:extLst>
      <p:ext uri="{BB962C8B-B14F-4D97-AF65-F5344CB8AC3E}">
        <p14:creationId xmlns:p14="http://schemas.microsoft.com/office/powerpoint/2010/main" val="445544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0700" y="876300"/>
            <a:ext cx="8102600" cy="5092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0562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US">
              <a:latin typeface="Calibri" charset="0"/>
              <a:ea typeface="MS PGothic" charset="0"/>
            </a:endParaRPr>
          </a:p>
        </p:txBody>
      </p:sp>
      <p:sp>
        <p:nvSpPr>
          <p:cNvPr id="22531" name="Content Placeholder 2"/>
          <p:cNvSpPr>
            <a:spLocks noGrp="1"/>
          </p:cNvSpPr>
          <p:nvPr>
            <p:ph idx="1"/>
          </p:nvPr>
        </p:nvSpPr>
        <p:spPr/>
        <p:txBody>
          <a:bodyPr/>
          <a:lstStyle/>
          <a:p>
            <a:r>
              <a:rPr lang="en-US">
                <a:latin typeface="Calibri" charset="0"/>
                <a:ea typeface="MS PGothic" charset="0"/>
              </a:rPr>
              <a:t>Only the pairings of A and T and G and C set up bond lengths and alignment to produce a stable molecule—the helix described by W and C.</a:t>
            </a:r>
          </a:p>
        </p:txBody>
      </p:sp>
    </p:spTree>
    <p:extLst>
      <p:ext uri="{BB962C8B-B14F-4D97-AF65-F5344CB8AC3E}">
        <p14:creationId xmlns:p14="http://schemas.microsoft.com/office/powerpoint/2010/main" val="3799082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endParaRPr lang="en-US">
              <a:latin typeface="Calibri" charset="0"/>
              <a:ea typeface="MS PGothic" charset="0"/>
            </a:endParaRPr>
          </a:p>
        </p:txBody>
      </p:sp>
      <p:sp>
        <p:nvSpPr>
          <p:cNvPr id="23555" name="Content Placeholder 2"/>
          <p:cNvSpPr>
            <a:spLocks noGrp="1"/>
          </p:cNvSpPr>
          <p:nvPr>
            <p:ph idx="1"/>
          </p:nvPr>
        </p:nvSpPr>
        <p:spPr/>
        <p:txBody>
          <a:bodyPr/>
          <a:lstStyle/>
          <a:p>
            <a:pPr marL="0" indent="0">
              <a:buFont typeface="Arial" charset="0"/>
              <a:buNone/>
            </a:pPr>
            <a:r>
              <a:rPr lang="en-US">
                <a:latin typeface="Calibri" charset="0"/>
                <a:ea typeface="MS PGothic" charset="0"/>
              </a:rPr>
              <a:t>Individually H-bonds are weak, but in polymers their collective strength is great.</a:t>
            </a:r>
          </a:p>
          <a:p>
            <a:pPr marL="0" indent="0">
              <a:buFont typeface="Arial" charset="0"/>
              <a:buNone/>
            </a:pPr>
            <a:endParaRPr lang="en-US">
              <a:latin typeface="Calibri" charset="0"/>
              <a:ea typeface="MS PGothic" charset="0"/>
            </a:endParaRPr>
          </a:p>
          <a:p>
            <a:pPr marL="0" indent="0">
              <a:buFont typeface="Arial" charset="0"/>
              <a:buNone/>
            </a:pPr>
            <a:r>
              <a:rPr lang="en-US">
                <a:latin typeface="Calibri" charset="0"/>
                <a:ea typeface="MS PGothic" charset="0"/>
              </a:rPr>
              <a:t>Question.  How many H-bonds are in a DNA molecule with 10 nucleotides, and the sequence of one strand 5’ ATTCGGCTAA 3’?</a:t>
            </a:r>
          </a:p>
          <a:p>
            <a:pPr marL="0" indent="0">
              <a:buFont typeface="Arial" charset="0"/>
              <a:buNone/>
            </a:pPr>
            <a:endParaRPr lang="en-US">
              <a:latin typeface="Calibri" charset="0"/>
              <a:ea typeface="MS PGothic" charset="0"/>
            </a:endParaRPr>
          </a:p>
        </p:txBody>
      </p:sp>
    </p:spTree>
    <p:extLst>
      <p:ext uri="{BB962C8B-B14F-4D97-AF65-F5344CB8AC3E}">
        <p14:creationId xmlns:p14="http://schemas.microsoft.com/office/powerpoint/2010/main" val="1221953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endParaRPr lang="en-US">
              <a:latin typeface="Calibri" charset="0"/>
              <a:ea typeface="MS PGothic" charset="0"/>
            </a:endParaRPr>
          </a:p>
        </p:txBody>
      </p:sp>
      <p:sp>
        <p:nvSpPr>
          <p:cNvPr id="3" name="Content Placeholder 2"/>
          <p:cNvSpPr>
            <a:spLocks noGrp="1"/>
          </p:cNvSpPr>
          <p:nvPr>
            <p:ph idx="1"/>
          </p:nvPr>
        </p:nvSpPr>
        <p:spPr/>
        <p:txBody>
          <a:bodyPr/>
          <a:lstStyle/>
          <a:p>
            <a:pPr>
              <a:defRPr/>
            </a:pPr>
            <a:r>
              <a:rPr lang="en-US" dirty="0">
                <a:ea typeface="ＭＳ Ｐゴシック" charset="0"/>
                <a:cs typeface="ＭＳ Ｐゴシック" charset="0"/>
              </a:rPr>
              <a:t>H-bonds are not only important in DNA. </a:t>
            </a:r>
          </a:p>
          <a:p>
            <a:pPr lvl="1">
              <a:defRPr/>
            </a:pPr>
            <a:r>
              <a:rPr lang="en-US" dirty="0">
                <a:ea typeface="ＭＳ Ｐゴシック" charset="0"/>
                <a:cs typeface="+mn-cs"/>
              </a:rPr>
              <a:t>Water!  The life-giving properties of water are the result of the extensive formation of H-bonds.</a:t>
            </a:r>
          </a:p>
          <a:p>
            <a:pPr lvl="1">
              <a:defRPr/>
            </a:pPr>
            <a:endParaRPr lang="en-US" dirty="0">
              <a:ea typeface="ＭＳ Ｐゴシック" charset="0"/>
              <a:cs typeface="+mn-cs"/>
            </a:endParaRPr>
          </a:p>
          <a:p>
            <a:pPr lvl="1">
              <a:defRPr/>
            </a:pPr>
            <a:r>
              <a:rPr lang="en-US" dirty="0">
                <a:ea typeface="ＭＳ Ｐゴシック" charset="0"/>
                <a:cs typeface="+mn-cs"/>
              </a:rPr>
              <a:t>H-bonds are important in other macromolecules, especially in forming  protein structure.</a:t>
            </a:r>
          </a:p>
          <a:p>
            <a:pPr marL="457200" lvl="1" indent="0">
              <a:buFont typeface="Arial" charset="0"/>
              <a:buNone/>
              <a:defRPr/>
            </a:pPr>
            <a:endParaRPr lang="en-US" dirty="0">
              <a:ea typeface="ＭＳ Ｐゴシック" charset="0"/>
              <a:cs typeface="+mn-cs"/>
            </a:endParaRPr>
          </a:p>
        </p:txBody>
      </p:sp>
    </p:spTree>
    <p:extLst>
      <p:ext uri="{BB962C8B-B14F-4D97-AF65-F5344CB8AC3E}">
        <p14:creationId xmlns:p14="http://schemas.microsoft.com/office/powerpoint/2010/main" val="3153903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atin typeface="Calibri" charset="0"/>
                <a:ea typeface="MS PGothic" charset="0"/>
              </a:rPr>
              <a:t>Characteristics of DNA</a:t>
            </a:r>
          </a:p>
        </p:txBody>
      </p:sp>
      <p:sp>
        <p:nvSpPr>
          <p:cNvPr id="3" name="Content Placeholder 2"/>
          <p:cNvSpPr>
            <a:spLocks noGrp="1"/>
          </p:cNvSpPr>
          <p:nvPr>
            <p:ph idx="1"/>
          </p:nvPr>
        </p:nvSpPr>
        <p:spPr/>
        <p:txBody>
          <a:bodyPr>
            <a:normAutofit lnSpcReduction="10000"/>
          </a:bodyPr>
          <a:lstStyle/>
          <a:p>
            <a:pPr>
              <a:defRPr/>
            </a:pPr>
            <a:r>
              <a:rPr lang="en-US" dirty="0">
                <a:ea typeface="ＭＳ Ｐゴシック" charset="0"/>
                <a:cs typeface="ＭＳ Ｐゴシック" charset="0"/>
              </a:rPr>
              <a:t>A basic characteristic of DNA was revealed by </a:t>
            </a:r>
            <a:r>
              <a:rPr lang="en-US" dirty="0" err="1">
                <a:ea typeface="ＭＳ Ｐゴシック" charset="0"/>
                <a:cs typeface="ＭＳ Ｐゴシック" charset="0"/>
              </a:rPr>
              <a:t>spectrophotgraphy</a:t>
            </a:r>
            <a:r>
              <a:rPr lang="en-US" dirty="0">
                <a:ea typeface="ＭＳ Ｐゴシック" charset="0"/>
                <a:cs typeface="ＭＳ Ｐゴシック" charset="0"/>
              </a:rPr>
              <a:t>.  It was shown early on in the search for the genetic material that nucleic acids absorb light in the UV range.</a:t>
            </a:r>
          </a:p>
          <a:p>
            <a:pPr>
              <a:defRPr/>
            </a:pPr>
            <a:endParaRPr lang="en-US" dirty="0">
              <a:ea typeface="ＭＳ Ｐゴシック" charset="0"/>
              <a:cs typeface="ＭＳ Ｐゴシック" charset="0"/>
            </a:endParaRPr>
          </a:p>
          <a:p>
            <a:pPr>
              <a:defRPr/>
            </a:pPr>
            <a:r>
              <a:rPr lang="en-US" dirty="0">
                <a:ea typeface="ＭＳ Ｐゴシック" charset="0"/>
                <a:cs typeface="ＭＳ Ｐゴシック" charset="0"/>
              </a:rPr>
              <a:t>The bases of DNA and RNA absorb light at wavelength 260 nm.  You can detect and quantify DNA and RNA solutions by their optical density using 260 nm.</a:t>
            </a:r>
          </a:p>
          <a:p>
            <a:pPr>
              <a:defRPr/>
            </a:pPr>
            <a:endParaRPr lang="en-US" dirty="0">
              <a:ea typeface="ＭＳ Ｐゴシック" charset="0"/>
              <a:cs typeface="ＭＳ Ｐゴシック" charset="0"/>
            </a:endParaRPr>
          </a:p>
          <a:p>
            <a:pPr marL="0" indent="0">
              <a:buFont typeface="Arial" charset="0"/>
              <a:buNone/>
              <a:defRPr/>
            </a:pPr>
            <a:endParaRPr lang="en-US" dirty="0">
              <a:ea typeface="ＭＳ Ｐゴシック" charset="0"/>
              <a:cs typeface="ＭＳ Ｐゴシック" charset="0"/>
            </a:endParaRPr>
          </a:p>
        </p:txBody>
      </p:sp>
    </p:spTree>
    <p:extLst>
      <p:ext uri="{BB962C8B-B14F-4D97-AF65-F5344CB8AC3E}">
        <p14:creationId xmlns:p14="http://schemas.microsoft.com/office/powerpoint/2010/main" val="414666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title"/>
          </p:nvPr>
        </p:nvSpPr>
        <p:spPr/>
        <p:txBody>
          <a:bodyPr/>
          <a:lstStyle/>
          <a:p>
            <a:endParaRPr lang="en-US">
              <a:latin typeface="Calibri" charset="0"/>
              <a:ea typeface="MS PGothic" charset="0"/>
            </a:endParaRPr>
          </a:p>
        </p:txBody>
      </p:sp>
      <p:sp>
        <p:nvSpPr>
          <p:cNvPr id="26627" name="Content Placeholder 4"/>
          <p:cNvSpPr>
            <a:spLocks noGrp="1"/>
          </p:cNvSpPr>
          <p:nvPr>
            <p:ph idx="1"/>
          </p:nvPr>
        </p:nvSpPr>
        <p:spPr/>
        <p:txBody>
          <a:bodyPr/>
          <a:lstStyle/>
          <a:p>
            <a:r>
              <a:rPr lang="en-US">
                <a:latin typeface="Calibri" charset="0"/>
                <a:ea typeface="MS PGothic" charset="0"/>
              </a:rPr>
              <a:t>In a future lab you will  quantify and analyze the purity of DNA you isolate using UV spectrophotgraphy.</a:t>
            </a:r>
          </a:p>
        </p:txBody>
      </p:sp>
    </p:spTree>
    <p:extLst>
      <p:ext uri="{BB962C8B-B14F-4D97-AF65-F5344CB8AC3E}">
        <p14:creationId xmlns:p14="http://schemas.microsoft.com/office/powerpoint/2010/main" val="2899095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atin typeface="Calibri" charset="0"/>
                <a:ea typeface="MS PGothic" charset="0"/>
              </a:rPr>
              <a:t>How do we study DNA?</a:t>
            </a:r>
          </a:p>
        </p:txBody>
      </p:sp>
      <p:sp>
        <p:nvSpPr>
          <p:cNvPr id="27651" name="Content Placeholder 2"/>
          <p:cNvSpPr>
            <a:spLocks noGrp="1"/>
          </p:cNvSpPr>
          <p:nvPr>
            <p:ph idx="1"/>
          </p:nvPr>
        </p:nvSpPr>
        <p:spPr/>
        <p:txBody>
          <a:bodyPr/>
          <a:lstStyle/>
          <a:p>
            <a:r>
              <a:rPr lang="en-US">
                <a:latin typeface="Calibri" charset="0"/>
                <a:ea typeface="MS PGothic" charset="0"/>
              </a:rPr>
              <a:t>Many of the techniques used to study DNA involve analysis of specific DNA sequence and on its complementary strand nature.</a:t>
            </a:r>
          </a:p>
          <a:p>
            <a:pPr marL="457200" lvl="1" indent="0">
              <a:buFont typeface="Arial" charset="0"/>
              <a:buNone/>
            </a:pPr>
            <a:endParaRPr lang="en-US">
              <a:latin typeface="Calibri" charset="0"/>
              <a:ea typeface="MS PGothic" charset="0"/>
            </a:endParaRPr>
          </a:p>
          <a:p>
            <a:pPr marL="457200" lvl="1" indent="0">
              <a:buFont typeface="Arial" charset="0"/>
              <a:buNone/>
            </a:pPr>
            <a:r>
              <a:rPr lang="en-US">
                <a:latin typeface="Calibri" charset="0"/>
                <a:ea typeface="MS PGothic" charset="0"/>
              </a:rPr>
              <a:t>For example, DNA can vary quite a bit in the amount of repetitive sequence interspersed between protein coding genes.</a:t>
            </a:r>
          </a:p>
          <a:p>
            <a:pPr marL="457200" lvl="1" indent="0">
              <a:buFont typeface="Arial" charset="0"/>
              <a:buNone/>
            </a:pPr>
            <a:endParaRPr lang="en-US">
              <a:latin typeface="Calibri" charset="0"/>
              <a:ea typeface="MS PGothic" charset="0"/>
            </a:endParaRPr>
          </a:p>
          <a:p>
            <a:pPr marL="457200" lvl="1" indent="0">
              <a:buFont typeface="Arial" charset="0"/>
              <a:buNone/>
            </a:pPr>
            <a:endParaRPr lang="en-US">
              <a:latin typeface="Calibri" charset="0"/>
              <a:ea typeface="MS PGothic" charset="0"/>
            </a:endParaRPr>
          </a:p>
        </p:txBody>
      </p:sp>
    </p:spTree>
    <p:extLst>
      <p:ext uri="{BB962C8B-B14F-4D97-AF65-F5344CB8AC3E}">
        <p14:creationId xmlns:p14="http://schemas.microsoft.com/office/powerpoint/2010/main" val="1232781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atin typeface="Calibri" charset="0"/>
                <a:ea typeface="MS PGothic" charset="0"/>
              </a:rPr>
              <a:t>Range of repetitive DNA sequence</a:t>
            </a:r>
          </a:p>
        </p:txBody>
      </p:sp>
      <p:sp>
        <p:nvSpPr>
          <p:cNvPr id="28675" name="Content Placeholder 2"/>
          <p:cNvSpPr>
            <a:spLocks noGrp="1"/>
          </p:cNvSpPr>
          <p:nvPr>
            <p:ph idx="1"/>
          </p:nvPr>
        </p:nvSpPr>
        <p:spPr/>
        <p:txBody>
          <a:bodyPr/>
          <a:lstStyle/>
          <a:p>
            <a:r>
              <a:rPr lang="en-US">
                <a:latin typeface="Calibri" charset="0"/>
                <a:ea typeface="MS PGothic" charset="0"/>
              </a:rPr>
              <a:t>Single copy---a sequence that appears one time in all the DNA of the organism.  Many genes are single copy.</a:t>
            </a:r>
          </a:p>
          <a:p>
            <a:r>
              <a:rPr lang="en-US">
                <a:latin typeface="Calibri" charset="0"/>
                <a:ea typeface="MS PGothic" charset="0"/>
              </a:rPr>
              <a:t>Middle repetitive—10-10,000 copies</a:t>
            </a:r>
          </a:p>
          <a:p>
            <a:endParaRPr lang="en-US">
              <a:latin typeface="Calibri" charset="0"/>
              <a:ea typeface="MS PGothic" charset="0"/>
            </a:endParaRPr>
          </a:p>
          <a:p>
            <a:r>
              <a:rPr lang="en-US">
                <a:latin typeface="Calibri" charset="0"/>
                <a:ea typeface="MS PGothic" charset="0"/>
              </a:rPr>
              <a:t>Highly repetitive-- &gt; 10</a:t>
            </a:r>
            <a:r>
              <a:rPr lang="en-US" baseline="30000">
                <a:latin typeface="Calibri" charset="0"/>
                <a:ea typeface="MS PGothic" charset="0"/>
              </a:rPr>
              <a:t>6</a:t>
            </a:r>
            <a:r>
              <a:rPr lang="en-US">
                <a:latin typeface="Calibri" charset="0"/>
                <a:ea typeface="MS PGothic" charset="0"/>
              </a:rPr>
              <a:t> copies</a:t>
            </a:r>
            <a:endParaRPr lang="en-US" baseline="30000">
              <a:latin typeface="Calibri" charset="0"/>
              <a:ea typeface="MS PGothic" charset="0"/>
            </a:endParaRPr>
          </a:p>
        </p:txBody>
      </p:sp>
    </p:spTree>
    <p:extLst>
      <p:ext uri="{BB962C8B-B14F-4D97-AF65-F5344CB8AC3E}">
        <p14:creationId xmlns:p14="http://schemas.microsoft.com/office/powerpoint/2010/main" val="234981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Announcements/Assignments</a:t>
            </a:r>
            <a:br>
              <a:rPr lang="en-US" dirty="0"/>
            </a:br>
            <a:endParaRPr lang="en-US" dirty="0"/>
          </a:p>
        </p:txBody>
      </p:sp>
      <p:sp>
        <p:nvSpPr>
          <p:cNvPr id="3" name="Content Placeholder 2"/>
          <p:cNvSpPr>
            <a:spLocks noGrp="1"/>
          </p:cNvSpPr>
          <p:nvPr>
            <p:ph idx="1"/>
          </p:nvPr>
        </p:nvSpPr>
        <p:spPr/>
        <p:txBody>
          <a:bodyPr/>
          <a:lstStyle/>
          <a:p>
            <a:r>
              <a:rPr lang="en-US" dirty="0"/>
              <a:t>Comments on ”Decoding Watson”?</a:t>
            </a:r>
          </a:p>
          <a:p>
            <a:pPr lvl="1"/>
            <a:r>
              <a:rPr lang="en-US" dirty="0"/>
              <a:t>Pay attention to the history of DNA structure discovery---</a:t>
            </a:r>
          </a:p>
          <a:p>
            <a:r>
              <a:rPr lang="en-US" dirty="0"/>
              <a:t>New articles to read</a:t>
            </a:r>
          </a:p>
        </p:txBody>
      </p:sp>
    </p:spTree>
    <p:extLst>
      <p:ext uri="{BB962C8B-B14F-4D97-AF65-F5344CB8AC3E}">
        <p14:creationId xmlns:p14="http://schemas.microsoft.com/office/powerpoint/2010/main" val="850029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en-US">
              <a:latin typeface="Calibri" charset="0"/>
              <a:ea typeface="MS PGothic" charset="0"/>
            </a:endParaRPr>
          </a:p>
        </p:txBody>
      </p:sp>
      <p:sp>
        <p:nvSpPr>
          <p:cNvPr id="3" name="Content Placeholder 2"/>
          <p:cNvSpPr>
            <a:spLocks noGrp="1"/>
          </p:cNvSpPr>
          <p:nvPr>
            <p:ph idx="1"/>
          </p:nvPr>
        </p:nvSpPr>
        <p:spPr/>
        <p:txBody>
          <a:bodyPr>
            <a:normAutofit fontScale="92500" lnSpcReduction="20000"/>
          </a:bodyPr>
          <a:lstStyle/>
          <a:p>
            <a:pPr>
              <a:defRPr/>
            </a:pPr>
            <a:r>
              <a:rPr lang="en-US" dirty="0"/>
              <a:t>Repetitive DNA can be found in  multiple positions on many or all chromosomes of an organism.  Called interspersed repetitive DNA.</a:t>
            </a:r>
          </a:p>
          <a:p>
            <a:pPr>
              <a:defRPr/>
            </a:pPr>
            <a:endParaRPr lang="en-US" dirty="0"/>
          </a:p>
          <a:p>
            <a:pPr marL="0" indent="0">
              <a:buFont typeface="Arial" charset="0"/>
              <a:buNone/>
              <a:defRPr/>
            </a:pPr>
            <a:r>
              <a:rPr lang="en-US" dirty="0"/>
              <a:t>There are relatively short repeats known as </a:t>
            </a:r>
            <a:r>
              <a:rPr lang="en-US" u="sng" dirty="0"/>
              <a:t>S</a:t>
            </a:r>
            <a:r>
              <a:rPr lang="en-US" dirty="0"/>
              <a:t>hort </a:t>
            </a:r>
            <a:r>
              <a:rPr lang="en-US" u="sng" dirty="0"/>
              <a:t>In</a:t>
            </a:r>
            <a:r>
              <a:rPr lang="en-US" dirty="0"/>
              <a:t>terspersed </a:t>
            </a:r>
            <a:r>
              <a:rPr lang="en-US" u="sng" dirty="0"/>
              <a:t>E</a:t>
            </a:r>
            <a:r>
              <a:rPr lang="en-US" dirty="0"/>
              <a:t>lements or </a:t>
            </a:r>
            <a:r>
              <a:rPr lang="en-US" dirty="0">
                <a:solidFill>
                  <a:srgbClr val="FF0000"/>
                </a:solidFill>
              </a:rPr>
              <a:t>SINEs</a:t>
            </a:r>
            <a:r>
              <a:rPr lang="en-US" dirty="0"/>
              <a:t> and relatively long sequences called  </a:t>
            </a:r>
            <a:r>
              <a:rPr lang="en-US" u="sng" dirty="0"/>
              <a:t>L</a:t>
            </a:r>
            <a:r>
              <a:rPr lang="en-US" dirty="0"/>
              <a:t>ong </a:t>
            </a:r>
            <a:r>
              <a:rPr lang="en-US" u="sng" dirty="0"/>
              <a:t>In</a:t>
            </a:r>
            <a:r>
              <a:rPr lang="en-US" dirty="0"/>
              <a:t>terspersed </a:t>
            </a:r>
            <a:r>
              <a:rPr lang="en-US" u="sng" dirty="0"/>
              <a:t>E</a:t>
            </a:r>
            <a:r>
              <a:rPr lang="en-US" dirty="0"/>
              <a:t>lements known as </a:t>
            </a:r>
            <a:r>
              <a:rPr lang="en-US" dirty="0">
                <a:solidFill>
                  <a:srgbClr val="FF0000"/>
                </a:solidFill>
              </a:rPr>
              <a:t>LINEs.</a:t>
            </a:r>
          </a:p>
          <a:p>
            <a:pPr marL="0" indent="0">
              <a:buFont typeface="Arial" charset="0"/>
              <a:buNone/>
              <a:defRPr/>
            </a:pPr>
            <a:endParaRPr lang="en-US" dirty="0">
              <a:solidFill>
                <a:srgbClr val="FF0000"/>
              </a:solidFill>
            </a:endParaRPr>
          </a:p>
          <a:p>
            <a:pPr marL="0" indent="0">
              <a:buFont typeface="Arial" charset="0"/>
              <a:buNone/>
              <a:defRPr/>
            </a:pPr>
            <a:r>
              <a:rPr lang="en-US" dirty="0"/>
              <a:t> </a:t>
            </a:r>
          </a:p>
          <a:p>
            <a:pPr marL="0" indent="0">
              <a:buFont typeface="Arial" charset="0"/>
              <a:buNone/>
              <a:defRPr/>
            </a:pPr>
            <a:endParaRPr lang="en-US" dirty="0"/>
          </a:p>
        </p:txBody>
      </p:sp>
    </p:spTree>
    <p:extLst>
      <p:ext uri="{BB962C8B-B14F-4D97-AF65-F5344CB8AC3E}">
        <p14:creationId xmlns:p14="http://schemas.microsoft.com/office/powerpoint/2010/main" val="3839822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endParaRPr lang="en-US">
              <a:latin typeface="Calibri" charset="0"/>
              <a:ea typeface="MS PGothic" charset="0"/>
            </a:endParaRPr>
          </a:p>
        </p:txBody>
      </p:sp>
      <p:sp>
        <p:nvSpPr>
          <p:cNvPr id="30723" name="Content Placeholder 2"/>
          <p:cNvSpPr>
            <a:spLocks noGrp="1"/>
          </p:cNvSpPr>
          <p:nvPr>
            <p:ph idx="1"/>
          </p:nvPr>
        </p:nvSpPr>
        <p:spPr/>
        <p:txBody>
          <a:bodyPr/>
          <a:lstStyle/>
          <a:p>
            <a:r>
              <a:rPr lang="en-US">
                <a:latin typeface="Calibri" charset="0"/>
                <a:ea typeface="MS PGothic" charset="0"/>
              </a:rPr>
              <a:t>We will talk more of these features of DNA in chapter 12. (next)</a:t>
            </a:r>
          </a:p>
        </p:txBody>
      </p:sp>
    </p:spTree>
    <p:extLst>
      <p:ext uri="{BB962C8B-B14F-4D97-AF65-F5344CB8AC3E}">
        <p14:creationId xmlns:p14="http://schemas.microsoft.com/office/powerpoint/2010/main" val="3039367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endParaRPr lang="en-US">
              <a:latin typeface="Calibri" charset="0"/>
              <a:ea typeface="MS PGothic" charset="0"/>
            </a:endParaRPr>
          </a:p>
        </p:txBody>
      </p:sp>
      <p:sp>
        <p:nvSpPr>
          <p:cNvPr id="31747" name="Content Placeholder 2"/>
          <p:cNvSpPr>
            <a:spLocks noGrp="1"/>
          </p:cNvSpPr>
          <p:nvPr>
            <p:ph idx="1"/>
          </p:nvPr>
        </p:nvSpPr>
        <p:spPr/>
        <p:txBody>
          <a:bodyPr/>
          <a:lstStyle/>
          <a:p>
            <a:r>
              <a:rPr lang="en-US">
                <a:latin typeface="Calibri" charset="0"/>
                <a:ea typeface="MS PGothic" charset="0"/>
              </a:rPr>
              <a:t>In my genetics class we do a lab in which we analyze a specific spot in our own genome (on chromosome 16) for the presence of absence of a SINE called an </a:t>
            </a:r>
            <a:r>
              <a:rPr lang="en-US" b="1" i="1">
                <a:latin typeface="Calibri" charset="0"/>
                <a:ea typeface="MS PGothic" charset="0"/>
              </a:rPr>
              <a:t>Alu</a:t>
            </a:r>
            <a:r>
              <a:rPr lang="en-US">
                <a:latin typeface="Calibri" charset="0"/>
                <a:ea typeface="MS PGothic" charset="0"/>
              </a:rPr>
              <a:t> repeat.  </a:t>
            </a:r>
          </a:p>
          <a:p>
            <a:pPr lvl="1"/>
            <a:r>
              <a:rPr lang="en-US">
                <a:latin typeface="Calibri" charset="0"/>
                <a:ea typeface="MS PGothic" charset="0"/>
              </a:rPr>
              <a:t>Some people have an Alu repeat in this region, whereas some people don’t.  And some of us have the repeat on one chromosome 16 and not on the other.  Because of the variability in this region, it is know as a </a:t>
            </a:r>
            <a:r>
              <a:rPr lang="en-US" b="1" i="1">
                <a:latin typeface="Calibri" charset="0"/>
                <a:ea typeface="MS PGothic" charset="0"/>
              </a:rPr>
              <a:t>gentic</a:t>
            </a:r>
            <a:r>
              <a:rPr lang="en-US">
                <a:latin typeface="Calibri" charset="0"/>
                <a:ea typeface="MS PGothic" charset="0"/>
              </a:rPr>
              <a:t> </a:t>
            </a:r>
            <a:r>
              <a:rPr lang="en-US" b="1" i="1">
                <a:latin typeface="Calibri" charset="0"/>
                <a:ea typeface="MS PGothic" charset="0"/>
              </a:rPr>
              <a:t>polymorphism.</a:t>
            </a:r>
          </a:p>
        </p:txBody>
      </p:sp>
    </p:spTree>
    <p:extLst>
      <p:ext uri="{BB962C8B-B14F-4D97-AF65-F5344CB8AC3E}">
        <p14:creationId xmlns:p14="http://schemas.microsoft.com/office/powerpoint/2010/main" val="2634695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en-US">
              <a:latin typeface="Calibri" charset="0"/>
              <a:ea typeface="MS PGothic" charset="0"/>
            </a:endParaRPr>
          </a:p>
        </p:txBody>
      </p:sp>
      <p:sp>
        <p:nvSpPr>
          <p:cNvPr id="32771" name="Content Placeholder 2"/>
          <p:cNvSpPr>
            <a:spLocks noGrp="1"/>
          </p:cNvSpPr>
          <p:nvPr>
            <p:ph idx="1"/>
          </p:nvPr>
        </p:nvSpPr>
        <p:spPr/>
        <p:txBody>
          <a:bodyPr>
            <a:normAutofit lnSpcReduction="10000"/>
          </a:bodyPr>
          <a:lstStyle/>
          <a:p>
            <a:r>
              <a:rPr lang="en-US">
                <a:latin typeface="Calibri" charset="0"/>
                <a:ea typeface="MS PGothic" charset="0"/>
              </a:rPr>
              <a:t>Repetitive DNA can also be found in the genome in multiple copies repeated over and over in the same region.</a:t>
            </a:r>
          </a:p>
          <a:p>
            <a:endParaRPr lang="en-US">
              <a:latin typeface="Calibri" charset="0"/>
              <a:ea typeface="MS PGothic" charset="0"/>
            </a:endParaRPr>
          </a:p>
          <a:p>
            <a:pPr lvl="1"/>
            <a:r>
              <a:rPr lang="en-US">
                <a:latin typeface="Calibri" charset="0"/>
                <a:ea typeface="MS PGothic" charset="0"/>
              </a:rPr>
              <a:t>These are known as </a:t>
            </a:r>
            <a:r>
              <a:rPr lang="en-US" b="1">
                <a:latin typeface="Calibri" charset="0"/>
                <a:ea typeface="MS PGothic" charset="0"/>
              </a:rPr>
              <a:t>tandem repeats</a:t>
            </a:r>
          </a:p>
          <a:p>
            <a:pPr lvl="1"/>
            <a:r>
              <a:rPr lang="en-US">
                <a:latin typeface="Calibri" charset="0"/>
                <a:ea typeface="MS PGothic" charset="0"/>
              </a:rPr>
              <a:t>Tandem repeats can vary in length from 2-4 nucleotides (called </a:t>
            </a:r>
            <a:r>
              <a:rPr lang="en-US">
                <a:solidFill>
                  <a:srgbClr val="FF0000"/>
                </a:solidFill>
                <a:latin typeface="Calibri" charset="0"/>
                <a:ea typeface="MS PGothic" charset="0"/>
              </a:rPr>
              <a:t>microsatellite repeats</a:t>
            </a:r>
            <a:r>
              <a:rPr lang="en-US">
                <a:latin typeface="Calibri" charset="0"/>
                <a:ea typeface="MS PGothic" charset="0"/>
              </a:rPr>
              <a:t>)</a:t>
            </a:r>
          </a:p>
          <a:p>
            <a:pPr lvl="1"/>
            <a:r>
              <a:rPr lang="en-US">
                <a:latin typeface="Calibri" charset="0"/>
                <a:ea typeface="MS PGothic" charset="0"/>
              </a:rPr>
              <a:t>Longer tandem repeats (10-60 nucleotides) are called </a:t>
            </a:r>
            <a:r>
              <a:rPr lang="en-US">
                <a:solidFill>
                  <a:srgbClr val="FF0000"/>
                </a:solidFill>
                <a:latin typeface="Calibri" charset="0"/>
                <a:ea typeface="MS PGothic" charset="0"/>
              </a:rPr>
              <a:t>minisatellite repeats</a:t>
            </a:r>
            <a:r>
              <a:rPr lang="en-US">
                <a:latin typeface="Calibri" charset="0"/>
                <a:ea typeface="MS PGothic" charset="0"/>
              </a:rPr>
              <a:t>.</a:t>
            </a:r>
          </a:p>
          <a:p>
            <a:pPr marL="914400" lvl="2" indent="0">
              <a:buFont typeface="Arial" charset="0"/>
              <a:buNone/>
            </a:pPr>
            <a:endParaRPr lang="en-US">
              <a:latin typeface="Calibri" charset="0"/>
              <a:ea typeface="MS PGothic" charset="0"/>
            </a:endParaRPr>
          </a:p>
        </p:txBody>
      </p:sp>
    </p:spTree>
    <p:extLst>
      <p:ext uri="{BB962C8B-B14F-4D97-AF65-F5344CB8AC3E}">
        <p14:creationId xmlns:p14="http://schemas.microsoft.com/office/powerpoint/2010/main" val="1052364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endParaRPr lang="en-US">
              <a:latin typeface="Calibri" charset="0"/>
              <a:ea typeface="MS PGothic" charset="0"/>
            </a:endParaRPr>
          </a:p>
        </p:txBody>
      </p:sp>
      <p:sp>
        <p:nvSpPr>
          <p:cNvPr id="33795" name="Content Placeholder 2"/>
          <p:cNvSpPr>
            <a:spLocks noGrp="1"/>
          </p:cNvSpPr>
          <p:nvPr>
            <p:ph idx="1"/>
          </p:nvPr>
        </p:nvSpPr>
        <p:spPr/>
        <p:txBody>
          <a:bodyPr/>
          <a:lstStyle/>
          <a:p>
            <a:r>
              <a:rPr lang="en-US">
                <a:latin typeface="Calibri" charset="0"/>
                <a:ea typeface="MS PGothic" charset="0"/>
              </a:rPr>
              <a:t>Spectrophotometry can be used to analyze the amount and type of repetitive DNA in an organism.</a:t>
            </a:r>
          </a:p>
          <a:p>
            <a:endParaRPr lang="en-US">
              <a:latin typeface="Calibri" charset="0"/>
              <a:ea typeface="MS PGothic" charset="0"/>
            </a:endParaRPr>
          </a:p>
          <a:p>
            <a:r>
              <a:rPr lang="en-US">
                <a:latin typeface="Calibri" charset="0"/>
                <a:ea typeface="MS PGothic" charset="0"/>
              </a:rPr>
              <a:t>The analysis takes advantage of the complementary base-pairing of the DNA strands.</a:t>
            </a:r>
          </a:p>
        </p:txBody>
      </p:sp>
    </p:spTree>
    <p:extLst>
      <p:ext uri="{BB962C8B-B14F-4D97-AF65-F5344CB8AC3E}">
        <p14:creationId xmlns:p14="http://schemas.microsoft.com/office/powerpoint/2010/main" val="3122579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endParaRPr lang="en-US">
              <a:latin typeface="Calibri" charset="0"/>
              <a:ea typeface="MS PGothic" charset="0"/>
            </a:endParaRPr>
          </a:p>
        </p:txBody>
      </p:sp>
      <p:sp>
        <p:nvSpPr>
          <p:cNvPr id="34819" name="Content Placeholder 2"/>
          <p:cNvSpPr>
            <a:spLocks noGrp="1"/>
          </p:cNvSpPr>
          <p:nvPr>
            <p:ph idx="1"/>
          </p:nvPr>
        </p:nvSpPr>
        <p:spPr/>
        <p:txBody>
          <a:bodyPr/>
          <a:lstStyle/>
          <a:p>
            <a:r>
              <a:rPr lang="en-US">
                <a:latin typeface="Calibri" charset="0"/>
                <a:ea typeface="MS PGothic" charset="0"/>
              </a:rPr>
              <a:t>As you know, DNA strands are held together by multiple H-bonds between specific bases on opposite strands.</a:t>
            </a:r>
          </a:p>
          <a:p>
            <a:endParaRPr lang="en-US">
              <a:latin typeface="Calibri" charset="0"/>
              <a:ea typeface="MS PGothic" charset="0"/>
            </a:endParaRPr>
          </a:p>
          <a:p>
            <a:pPr lvl="1"/>
            <a:r>
              <a:rPr lang="en-US">
                <a:latin typeface="Calibri" charset="0"/>
                <a:ea typeface="MS PGothic" charset="0"/>
              </a:rPr>
              <a:t>The bonds can be broken by various means including high heat and high pH.  The process of disrupting the base-pairing of 2 DNA strands is called </a:t>
            </a:r>
            <a:r>
              <a:rPr lang="en-US" b="1" i="1">
                <a:latin typeface="Calibri" charset="0"/>
                <a:ea typeface="MS PGothic" charset="0"/>
              </a:rPr>
              <a:t>denaturing</a:t>
            </a:r>
            <a:r>
              <a:rPr lang="en-US">
                <a:latin typeface="Calibri" charset="0"/>
                <a:ea typeface="MS PGothic" charset="0"/>
              </a:rPr>
              <a:t>.  </a:t>
            </a:r>
          </a:p>
        </p:txBody>
      </p:sp>
    </p:spTree>
    <p:extLst>
      <p:ext uri="{BB962C8B-B14F-4D97-AF65-F5344CB8AC3E}">
        <p14:creationId xmlns:p14="http://schemas.microsoft.com/office/powerpoint/2010/main" val="3224951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endParaRPr lang="en-US">
              <a:latin typeface="Calibri" charset="0"/>
              <a:ea typeface="MS PGothic" charset="0"/>
            </a:endParaRPr>
          </a:p>
        </p:txBody>
      </p:sp>
      <p:sp>
        <p:nvSpPr>
          <p:cNvPr id="35843" name="Content Placeholder 2"/>
          <p:cNvSpPr>
            <a:spLocks noGrp="1"/>
          </p:cNvSpPr>
          <p:nvPr>
            <p:ph idx="1"/>
          </p:nvPr>
        </p:nvSpPr>
        <p:spPr/>
        <p:txBody>
          <a:bodyPr>
            <a:normAutofit lnSpcReduction="10000"/>
          </a:bodyPr>
          <a:lstStyle/>
          <a:p>
            <a:r>
              <a:rPr lang="en-US" dirty="0">
                <a:latin typeface="Calibri" charset="0"/>
                <a:ea typeface="MS PGothic" charset="0"/>
              </a:rPr>
              <a:t>Likewise, DNA that is carefully, purposely denatured can be </a:t>
            </a:r>
            <a:r>
              <a:rPr lang="en-US" b="1" i="1" dirty="0">
                <a:latin typeface="Calibri" charset="0"/>
                <a:ea typeface="MS PGothic" charset="0"/>
              </a:rPr>
              <a:t>renatured or reanneal</a:t>
            </a:r>
            <a:r>
              <a:rPr lang="en-US" dirty="0">
                <a:latin typeface="Calibri" charset="0"/>
                <a:ea typeface="MS PGothic" charset="0"/>
              </a:rPr>
              <a:t>---if conditions are reversed, the DNA can reform its H-bonds and complementary base-pairs can form.</a:t>
            </a:r>
          </a:p>
          <a:p>
            <a:endParaRPr lang="en-US" dirty="0">
              <a:latin typeface="Calibri" charset="0"/>
              <a:ea typeface="MS PGothic" charset="0"/>
            </a:endParaRPr>
          </a:p>
          <a:p>
            <a:r>
              <a:rPr lang="en-US" dirty="0">
                <a:latin typeface="Calibri" charset="0"/>
                <a:ea typeface="MS PGothic" charset="0"/>
              </a:rPr>
              <a:t>YouTube: </a:t>
            </a:r>
            <a:r>
              <a:rPr lang="en-US" dirty="0">
                <a:latin typeface="Calibri" charset="0"/>
                <a:ea typeface="MS PGothic" charset="0"/>
                <a:hlinkClick r:id="rId2"/>
              </a:rPr>
              <a:t>https://www.youtube.com/watch?v=-k7WovEbXfQ</a:t>
            </a:r>
            <a:endParaRPr lang="en-US" dirty="0">
              <a:latin typeface="Calibri" charset="0"/>
              <a:ea typeface="MS PGothic" charset="0"/>
            </a:endParaRPr>
          </a:p>
          <a:p>
            <a:endParaRPr lang="en-US" dirty="0">
              <a:latin typeface="Calibri" charset="0"/>
              <a:ea typeface="MS PGothic" charset="0"/>
            </a:endParaRPr>
          </a:p>
        </p:txBody>
      </p:sp>
    </p:spTree>
    <p:extLst>
      <p:ext uri="{BB962C8B-B14F-4D97-AF65-F5344CB8AC3E}">
        <p14:creationId xmlns:p14="http://schemas.microsoft.com/office/powerpoint/2010/main" val="733568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endParaRPr lang="en-US">
              <a:latin typeface="Calibri" charset="0"/>
              <a:ea typeface="MS PGothic" charset="0"/>
            </a:endParaRPr>
          </a:p>
        </p:txBody>
      </p:sp>
      <p:sp>
        <p:nvSpPr>
          <p:cNvPr id="36867" name="Content Placeholder 2"/>
          <p:cNvSpPr>
            <a:spLocks noGrp="1"/>
          </p:cNvSpPr>
          <p:nvPr>
            <p:ph idx="1"/>
          </p:nvPr>
        </p:nvSpPr>
        <p:spPr/>
        <p:txBody>
          <a:bodyPr/>
          <a:lstStyle/>
          <a:p>
            <a:r>
              <a:rPr lang="en-US">
                <a:latin typeface="Calibri" charset="0"/>
                <a:ea typeface="MS PGothic" charset="0"/>
              </a:rPr>
              <a:t>As DNA denatures, its absorption of light (optical density—OD) at 260 nm increases.  A sample of DNA which is heated to near 100 degrees C will show an increase in absorption until all the DNA is single stranded.</a:t>
            </a:r>
          </a:p>
        </p:txBody>
      </p:sp>
    </p:spTree>
    <p:extLst>
      <p:ext uri="{BB962C8B-B14F-4D97-AF65-F5344CB8AC3E}">
        <p14:creationId xmlns:p14="http://schemas.microsoft.com/office/powerpoint/2010/main" val="1627342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a:latin typeface="Calibri" charset="0"/>
                <a:ea typeface="MS PGothic" charset="0"/>
              </a:rPr>
              <a:t>Also…see Figure 10.16</a:t>
            </a:r>
          </a:p>
        </p:txBody>
      </p:sp>
      <p:sp>
        <p:nvSpPr>
          <p:cNvPr id="37891" name="Content Placeholder 2"/>
          <p:cNvSpPr>
            <a:spLocks noGrp="1"/>
          </p:cNvSpPr>
          <p:nvPr>
            <p:ph idx="1"/>
          </p:nvPr>
        </p:nvSpPr>
        <p:spPr/>
        <p:txBody>
          <a:bodyPr/>
          <a:lstStyle/>
          <a:p>
            <a:r>
              <a:rPr lang="en-US" dirty="0">
                <a:latin typeface="Calibri" charset="0"/>
                <a:ea typeface="MS PGothic" charset="0"/>
              </a:rPr>
              <a:t>Sigmoidal curve showing denaturing of DNA</a:t>
            </a:r>
          </a:p>
        </p:txBody>
      </p:sp>
      <p:pic>
        <p:nvPicPr>
          <p:cNvPr id="2" name="Picture 1">
            <a:extLst>
              <a:ext uri="{FF2B5EF4-FFF2-40B4-BE49-F238E27FC236}">
                <a16:creationId xmlns:a16="http://schemas.microsoft.com/office/drawing/2014/main" id="{A49F8DC5-BA60-6647-AB2E-F8F9D7705510}"/>
              </a:ext>
            </a:extLst>
          </p:cNvPr>
          <p:cNvPicPr>
            <a:picLocks noChangeAspect="1"/>
          </p:cNvPicPr>
          <p:nvPr/>
        </p:nvPicPr>
        <p:blipFill>
          <a:blip r:embed="rId2"/>
          <a:stretch>
            <a:fillRect/>
          </a:stretch>
        </p:blipFill>
        <p:spPr>
          <a:xfrm>
            <a:off x="1200546" y="2209799"/>
            <a:ext cx="4895454" cy="3916363"/>
          </a:xfrm>
          <a:prstGeom prst="rect">
            <a:avLst/>
          </a:prstGeom>
        </p:spPr>
      </p:pic>
      <p:sp>
        <p:nvSpPr>
          <p:cNvPr id="3" name="TextBox 2">
            <a:extLst>
              <a:ext uri="{FF2B5EF4-FFF2-40B4-BE49-F238E27FC236}">
                <a16:creationId xmlns:a16="http://schemas.microsoft.com/office/drawing/2014/main" id="{1ACDFD0C-97AA-D249-8505-E43395BD211E}"/>
              </a:ext>
            </a:extLst>
          </p:cNvPr>
          <p:cNvSpPr txBox="1"/>
          <p:nvPr/>
        </p:nvSpPr>
        <p:spPr>
          <a:xfrm>
            <a:off x="5939972" y="3263016"/>
            <a:ext cx="2902857" cy="1200329"/>
          </a:xfrm>
          <a:prstGeom prst="rect">
            <a:avLst/>
          </a:prstGeom>
          <a:noFill/>
        </p:spPr>
        <p:txBody>
          <a:bodyPr wrap="square" rtlCol="0">
            <a:spAutoFit/>
          </a:bodyPr>
          <a:lstStyle/>
          <a:p>
            <a:r>
              <a:rPr lang="en-US" b="1" dirty="0"/>
              <a:t>The melting temperature (Tm)  is the temp for a given sample of DNA in which half is SS and half is DS.</a:t>
            </a:r>
          </a:p>
        </p:txBody>
      </p:sp>
      <p:cxnSp>
        <p:nvCxnSpPr>
          <p:cNvPr id="5" name="Straight Arrow Connector 4">
            <a:extLst>
              <a:ext uri="{FF2B5EF4-FFF2-40B4-BE49-F238E27FC236}">
                <a16:creationId xmlns:a16="http://schemas.microsoft.com/office/drawing/2014/main" id="{B742B0D8-22EA-0049-B17A-9FECC9456344}"/>
              </a:ext>
            </a:extLst>
          </p:cNvPr>
          <p:cNvCxnSpPr/>
          <p:nvPr/>
        </p:nvCxnSpPr>
        <p:spPr>
          <a:xfrm flipH="1">
            <a:off x="4223657" y="3396343"/>
            <a:ext cx="1716315" cy="17852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1834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atin typeface="Calibri" charset="0"/>
                <a:ea typeface="MS PGothic" charset="0"/>
              </a:rPr>
              <a:t>Likewise…</a:t>
            </a:r>
          </a:p>
        </p:txBody>
      </p:sp>
      <p:sp>
        <p:nvSpPr>
          <p:cNvPr id="38915" name="Content Placeholder 2"/>
          <p:cNvSpPr>
            <a:spLocks noGrp="1"/>
          </p:cNvSpPr>
          <p:nvPr>
            <p:ph idx="1"/>
          </p:nvPr>
        </p:nvSpPr>
        <p:spPr/>
        <p:txBody>
          <a:bodyPr/>
          <a:lstStyle/>
          <a:p>
            <a:r>
              <a:rPr lang="en-US">
                <a:latin typeface="Calibri" charset="0"/>
                <a:ea typeface="MS PGothic" charset="0"/>
              </a:rPr>
              <a:t>If you cool the DNA slowly you can allow the bases to reform and the DNA renatures or reassociates into double strands.</a:t>
            </a:r>
          </a:p>
          <a:p>
            <a:endParaRPr lang="en-US">
              <a:latin typeface="Calibri" charset="0"/>
              <a:ea typeface="MS PGothic" charset="0"/>
            </a:endParaRPr>
          </a:p>
          <a:p>
            <a:r>
              <a:rPr lang="en-US">
                <a:latin typeface="Calibri" charset="0"/>
                <a:ea typeface="MS PGothic" charset="0"/>
              </a:rPr>
              <a:t>As renaturation occurs, the OD decreases until all the DNA is double stranded.</a:t>
            </a:r>
          </a:p>
        </p:txBody>
      </p:sp>
    </p:spTree>
    <p:extLst>
      <p:ext uri="{BB962C8B-B14F-4D97-AF65-F5344CB8AC3E}">
        <p14:creationId xmlns:p14="http://schemas.microsoft.com/office/powerpoint/2010/main" val="2284967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were we…</a:t>
            </a:r>
          </a:p>
        </p:txBody>
      </p:sp>
      <p:sp>
        <p:nvSpPr>
          <p:cNvPr id="3" name="Content Placeholder 2"/>
          <p:cNvSpPr>
            <a:spLocks noGrp="1"/>
          </p:cNvSpPr>
          <p:nvPr>
            <p:ph idx="1"/>
          </p:nvPr>
        </p:nvSpPr>
        <p:spPr/>
        <p:txBody>
          <a:bodyPr>
            <a:normAutofit fontScale="92500" lnSpcReduction="20000"/>
          </a:bodyPr>
          <a:lstStyle/>
          <a:p>
            <a:r>
              <a:rPr lang="en-US" u="sng" dirty="0"/>
              <a:t>Prions. </a:t>
            </a:r>
            <a:r>
              <a:rPr lang="en-US" dirty="0"/>
              <a:t>Insoluble particles composed of a protein called </a:t>
            </a:r>
            <a:r>
              <a:rPr lang="en-US" dirty="0" err="1"/>
              <a:t>PrP</a:t>
            </a:r>
            <a:r>
              <a:rPr lang="en-US" dirty="0"/>
              <a:t>.  The protein of prions folds very differently compared to the normal form of this protein, despite being encoded by the  the same gene.   </a:t>
            </a:r>
          </a:p>
          <a:p>
            <a:pPr marL="457200" lvl="1" indent="0">
              <a:buNone/>
            </a:pPr>
            <a:endParaRPr lang="en-US" dirty="0"/>
          </a:p>
          <a:p>
            <a:pPr marL="457200" lvl="1" indent="0">
              <a:buNone/>
            </a:pPr>
            <a:r>
              <a:rPr lang="en-US" dirty="0"/>
              <a:t>The mis-folded </a:t>
            </a:r>
            <a:r>
              <a:rPr lang="en-US" dirty="0" err="1"/>
              <a:t>PrP</a:t>
            </a:r>
            <a:r>
              <a:rPr lang="en-US" dirty="0"/>
              <a:t> proteins stick together forming prions which damage nerve cells.</a:t>
            </a:r>
          </a:p>
          <a:p>
            <a:pPr marL="457200" lvl="1" indent="0">
              <a:buNone/>
            </a:pPr>
            <a:endParaRPr lang="en-US" dirty="0"/>
          </a:p>
          <a:p>
            <a:pPr marL="457200" lvl="1" indent="0">
              <a:buNone/>
            </a:pPr>
            <a:r>
              <a:rPr lang="en-US" dirty="0"/>
              <a:t>Misfolded </a:t>
            </a:r>
            <a:r>
              <a:rPr lang="en-US" dirty="0" err="1"/>
              <a:t>PrP</a:t>
            </a:r>
            <a:r>
              <a:rPr lang="en-US" dirty="0"/>
              <a:t> proteins induce the mis-folding of normal proteins. They cause a type of  protein replication without DNA</a:t>
            </a:r>
          </a:p>
          <a:p>
            <a:endParaRPr lang="en-US" dirty="0"/>
          </a:p>
        </p:txBody>
      </p:sp>
    </p:spTree>
    <p:extLst>
      <p:ext uri="{BB962C8B-B14F-4D97-AF65-F5344CB8AC3E}">
        <p14:creationId xmlns:p14="http://schemas.microsoft.com/office/powerpoint/2010/main" val="7645435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C2E0F-1DFF-2744-84C3-FD942E19F96E}"/>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0DB542BA-A95A-6D41-8137-5921F0A37072}"/>
              </a:ext>
            </a:extLst>
          </p:cNvPr>
          <p:cNvPicPr>
            <a:picLocks noGrp="1" noChangeAspect="1"/>
          </p:cNvPicPr>
          <p:nvPr>
            <p:ph idx="1"/>
          </p:nvPr>
        </p:nvPicPr>
        <p:blipFill>
          <a:blip r:embed="rId2"/>
          <a:stretch>
            <a:fillRect/>
          </a:stretch>
        </p:blipFill>
        <p:spPr>
          <a:xfrm>
            <a:off x="943429" y="870857"/>
            <a:ext cx="7545693" cy="5764221"/>
          </a:xfrm>
          <a:prstGeom prst="rect">
            <a:avLst/>
          </a:prstGeom>
        </p:spPr>
      </p:pic>
    </p:spTree>
    <p:extLst>
      <p:ext uri="{BB962C8B-B14F-4D97-AF65-F5344CB8AC3E}">
        <p14:creationId xmlns:p14="http://schemas.microsoft.com/office/powerpoint/2010/main" val="5333806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endParaRPr lang="en-US">
              <a:latin typeface="Calibri" charset="0"/>
              <a:ea typeface="MS PGothic" charset="0"/>
            </a:endParaRPr>
          </a:p>
        </p:txBody>
      </p:sp>
      <p:sp>
        <p:nvSpPr>
          <p:cNvPr id="3" name="Content Placeholder 2"/>
          <p:cNvSpPr>
            <a:spLocks noGrp="1"/>
          </p:cNvSpPr>
          <p:nvPr>
            <p:ph idx="1"/>
          </p:nvPr>
        </p:nvSpPr>
        <p:spPr/>
        <p:txBody>
          <a:bodyPr/>
          <a:lstStyle/>
          <a:p>
            <a:pPr>
              <a:defRPr/>
            </a:pPr>
            <a:r>
              <a:rPr lang="en-US" dirty="0" err="1"/>
              <a:t>Renaturation</a:t>
            </a:r>
            <a:r>
              <a:rPr lang="en-US" dirty="0"/>
              <a:t>/</a:t>
            </a:r>
            <a:r>
              <a:rPr lang="en-US" dirty="0" err="1"/>
              <a:t>reassociation</a:t>
            </a:r>
            <a:r>
              <a:rPr lang="en-US" dirty="0"/>
              <a:t> kinetics tells you something about the DNA sequence.</a:t>
            </a:r>
          </a:p>
          <a:p>
            <a:pPr>
              <a:defRPr/>
            </a:pPr>
            <a:endParaRPr lang="en-US" dirty="0"/>
          </a:p>
          <a:p>
            <a:pPr lvl="1">
              <a:defRPr/>
            </a:pPr>
            <a:r>
              <a:rPr lang="en-US" dirty="0"/>
              <a:t>What might slow or speed the </a:t>
            </a:r>
            <a:r>
              <a:rPr lang="en-US" dirty="0" err="1"/>
              <a:t>reassociation</a:t>
            </a:r>
            <a:r>
              <a:rPr lang="en-US" dirty="0"/>
              <a:t> of DNA strands?</a:t>
            </a:r>
          </a:p>
          <a:p>
            <a:pPr lvl="1">
              <a:defRPr/>
            </a:pPr>
            <a:endParaRPr lang="en-US" dirty="0"/>
          </a:p>
          <a:p>
            <a:pPr marL="457200" lvl="1" indent="0">
              <a:buFont typeface="Arial" charset="0"/>
              <a:buNone/>
              <a:defRPr/>
            </a:pPr>
            <a:r>
              <a:rPr lang="en-US" dirty="0"/>
              <a:t>(figure 10-16)</a:t>
            </a:r>
          </a:p>
        </p:txBody>
      </p:sp>
    </p:spTree>
    <p:extLst>
      <p:ext uri="{BB962C8B-B14F-4D97-AF65-F5344CB8AC3E}">
        <p14:creationId xmlns:p14="http://schemas.microsoft.com/office/powerpoint/2010/main" val="18377809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rmAutofit fontScale="90000"/>
          </a:bodyPr>
          <a:lstStyle/>
          <a:p>
            <a:r>
              <a:rPr lang="en-US">
                <a:latin typeface="Calibri" charset="0"/>
                <a:ea typeface="MS PGothic" charset="0"/>
              </a:rPr>
              <a:t>Using reassociation kinetics to analyze repetitive sequence in DNA</a:t>
            </a:r>
          </a:p>
        </p:txBody>
      </p:sp>
      <p:sp>
        <p:nvSpPr>
          <p:cNvPr id="3" name="Content Placeholder 2"/>
          <p:cNvSpPr>
            <a:spLocks noGrp="1"/>
          </p:cNvSpPr>
          <p:nvPr>
            <p:ph idx="1"/>
          </p:nvPr>
        </p:nvSpPr>
        <p:spPr/>
        <p:txBody>
          <a:bodyPr/>
          <a:lstStyle/>
          <a:p>
            <a:pPr>
              <a:defRPr/>
            </a:pPr>
            <a:r>
              <a:rPr lang="en-US" dirty="0"/>
              <a:t>DNA from different organisms can be analyzed using DNA denaturing and </a:t>
            </a:r>
            <a:r>
              <a:rPr lang="en-US" dirty="0" err="1"/>
              <a:t>reassociation</a:t>
            </a:r>
            <a:r>
              <a:rPr lang="en-US" dirty="0"/>
              <a:t> kinetics.</a:t>
            </a:r>
          </a:p>
          <a:p>
            <a:pPr marL="457200" lvl="1" indent="0">
              <a:buFont typeface="Arial" charset="0"/>
              <a:buNone/>
              <a:defRPr/>
            </a:pPr>
            <a:r>
              <a:rPr lang="en-US" dirty="0"/>
              <a:t>1. Isolate all the DNA from cells of an organism</a:t>
            </a:r>
          </a:p>
          <a:p>
            <a:pPr marL="457200" lvl="1" indent="0">
              <a:buFont typeface="Arial" charset="0"/>
              <a:buNone/>
              <a:defRPr/>
            </a:pPr>
            <a:r>
              <a:rPr lang="en-US" dirty="0"/>
              <a:t>2. Denature/melt DNA with heat</a:t>
            </a:r>
          </a:p>
          <a:p>
            <a:pPr marL="971550" lvl="1" indent="-514350">
              <a:buFont typeface="Arial" charset="0"/>
              <a:buAutoNum type="arabicPeriod" startAt="3"/>
              <a:defRPr/>
            </a:pPr>
            <a:r>
              <a:rPr lang="en-US" dirty="0"/>
              <a:t>Cool DNA to allow </a:t>
            </a:r>
            <a:r>
              <a:rPr lang="en-US" dirty="0" err="1"/>
              <a:t>reassocation</a:t>
            </a:r>
            <a:r>
              <a:rPr lang="en-US" dirty="0"/>
              <a:t> of DNA strands</a:t>
            </a:r>
          </a:p>
          <a:p>
            <a:pPr marL="971550" lvl="1" indent="-514350">
              <a:buFont typeface="Arial" charset="0"/>
              <a:buAutoNum type="arabicPeriod" startAt="3"/>
              <a:defRPr/>
            </a:pPr>
            <a:r>
              <a:rPr lang="en-US" dirty="0"/>
              <a:t>At the same time, measure OD</a:t>
            </a:r>
            <a:r>
              <a:rPr lang="en-US" baseline="-25000" dirty="0"/>
              <a:t>260 </a:t>
            </a:r>
            <a:r>
              <a:rPr lang="en-US" dirty="0"/>
              <a:t>over time.</a:t>
            </a:r>
          </a:p>
        </p:txBody>
      </p:sp>
    </p:spTree>
    <p:extLst>
      <p:ext uri="{BB962C8B-B14F-4D97-AF65-F5344CB8AC3E}">
        <p14:creationId xmlns:p14="http://schemas.microsoft.com/office/powerpoint/2010/main" val="843126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4000"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987" name="TextBox 4"/>
          <p:cNvSpPr txBox="1">
            <a:spLocks noChangeArrowheads="1"/>
          </p:cNvSpPr>
          <p:nvPr/>
        </p:nvSpPr>
        <p:spPr bwMode="auto">
          <a:xfrm rot="-5400000">
            <a:off x="-358775" y="2205038"/>
            <a:ext cx="2232025"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en-US" b="1">
                <a:solidFill>
                  <a:srgbClr val="0000FF"/>
                </a:solidFill>
              </a:rPr>
              <a:t>OD</a:t>
            </a:r>
            <a:r>
              <a:rPr lang="en-US" b="1" baseline="-25000">
                <a:solidFill>
                  <a:srgbClr val="0000FF"/>
                </a:solidFill>
              </a:rPr>
              <a:t>260</a:t>
            </a:r>
          </a:p>
        </p:txBody>
      </p:sp>
      <p:sp>
        <p:nvSpPr>
          <p:cNvPr id="41988" name="TextBox 5"/>
          <p:cNvSpPr txBox="1">
            <a:spLocks noChangeArrowheads="1"/>
          </p:cNvSpPr>
          <p:nvPr/>
        </p:nvSpPr>
        <p:spPr bwMode="auto">
          <a:xfrm>
            <a:off x="4583113" y="6061075"/>
            <a:ext cx="1135062"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en-US" sz="3600" b="1">
                <a:solidFill>
                  <a:srgbClr val="0000FF"/>
                </a:solidFill>
              </a:rPr>
              <a:t>Time</a:t>
            </a:r>
          </a:p>
        </p:txBody>
      </p:sp>
    </p:spTree>
    <p:extLst>
      <p:ext uri="{BB962C8B-B14F-4D97-AF65-F5344CB8AC3E}">
        <p14:creationId xmlns:p14="http://schemas.microsoft.com/office/powerpoint/2010/main" val="37109839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rmAutofit fontScale="90000"/>
          </a:bodyPr>
          <a:lstStyle/>
          <a:p>
            <a:r>
              <a:rPr lang="en-US" dirty="0">
                <a:latin typeface="Calibri" charset="0"/>
                <a:ea typeface="MS PGothic" charset="0"/>
              </a:rPr>
              <a:t>Think of the curve as a comparison of prokaryotic and eukaryotic DNA</a:t>
            </a:r>
          </a:p>
        </p:txBody>
      </p:sp>
      <p:sp>
        <p:nvSpPr>
          <p:cNvPr id="43011" name="Content Placeholder 2"/>
          <p:cNvSpPr>
            <a:spLocks noGrp="1"/>
          </p:cNvSpPr>
          <p:nvPr>
            <p:ph idx="1"/>
          </p:nvPr>
        </p:nvSpPr>
        <p:spPr/>
        <p:txBody>
          <a:bodyPr/>
          <a:lstStyle/>
          <a:p>
            <a:r>
              <a:rPr lang="en-US">
                <a:latin typeface="Calibri" charset="0"/>
                <a:ea typeface="MS PGothic" charset="0"/>
              </a:rPr>
              <a:t>Make some conclusions from this experiment. </a:t>
            </a:r>
          </a:p>
          <a:p>
            <a:r>
              <a:rPr lang="en-US">
                <a:latin typeface="Calibri" charset="0"/>
                <a:ea typeface="MS PGothic" charset="0"/>
              </a:rPr>
              <a:t>Start with basic observations, then look more deeply at the data.</a:t>
            </a:r>
          </a:p>
        </p:txBody>
      </p:sp>
    </p:spTree>
    <p:extLst>
      <p:ext uri="{BB962C8B-B14F-4D97-AF65-F5344CB8AC3E}">
        <p14:creationId xmlns:p14="http://schemas.microsoft.com/office/powerpoint/2010/main" val="37238326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endParaRPr lang="en-US">
              <a:latin typeface="Calibri" charset="0"/>
              <a:ea typeface="MS PGothic" charset="0"/>
            </a:endParaRPr>
          </a:p>
        </p:txBody>
      </p:sp>
      <p:sp>
        <p:nvSpPr>
          <p:cNvPr id="44035" name="Content Placeholder 2"/>
          <p:cNvSpPr>
            <a:spLocks noGrp="1"/>
          </p:cNvSpPr>
          <p:nvPr>
            <p:ph idx="1"/>
          </p:nvPr>
        </p:nvSpPr>
        <p:spPr/>
        <p:txBody>
          <a:bodyPr/>
          <a:lstStyle/>
          <a:p>
            <a:r>
              <a:rPr lang="en-US">
                <a:latin typeface="Calibri" charset="0"/>
                <a:ea typeface="MS PGothic" charset="0"/>
              </a:rPr>
              <a:t>The more repeats in the genome of an organism, the faster the renaturation.  Why?</a:t>
            </a:r>
          </a:p>
          <a:p>
            <a:endParaRPr lang="en-US">
              <a:latin typeface="Calibri" charset="0"/>
              <a:ea typeface="MS PGothic" charset="0"/>
            </a:endParaRPr>
          </a:p>
          <a:p>
            <a:r>
              <a:rPr lang="en-US">
                <a:latin typeface="Calibri" charset="0"/>
                <a:ea typeface="MS PGothic" charset="0"/>
              </a:rPr>
              <a:t>Renaturation occurs in phases or fractions.</a:t>
            </a:r>
          </a:p>
          <a:p>
            <a:endParaRPr lang="en-US">
              <a:latin typeface="Calibri" charset="0"/>
              <a:ea typeface="MS PGothic" charset="0"/>
            </a:endParaRPr>
          </a:p>
          <a:p>
            <a:r>
              <a:rPr lang="en-US">
                <a:latin typeface="Calibri" charset="0"/>
                <a:ea typeface="MS PGothic" charset="0"/>
              </a:rPr>
              <a:t>Be able to interpret a reassocation curve.</a:t>
            </a:r>
          </a:p>
        </p:txBody>
      </p:sp>
    </p:spTree>
    <p:extLst>
      <p:ext uri="{BB962C8B-B14F-4D97-AF65-F5344CB8AC3E}">
        <p14:creationId xmlns:p14="http://schemas.microsoft.com/office/powerpoint/2010/main" val="3567660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9C04B-B129-4344-B528-9B72C87D0D03}"/>
              </a:ext>
            </a:extLst>
          </p:cNvPr>
          <p:cNvSpPr>
            <a:spLocks noGrp="1"/>
          </p:cNvSpPr>
          <p:nvPr>
            <p:ph type="title"/>
          </p:nvPr>
        </p:nvSpPr>
        <p:spPr/>
        <p:txBody>
          <a:bodyPr/>
          <a:lstStyle/>
          <a:p>
            <a:r>
              <a:rPr lang="en-US" dirty="0"/>
              <a:t>Where were we…?</a:t>
            </a:r>
          </a:p>
        </p:txBody>
      </p:sp>
      <p:sp>
        <p:nvSpPr>
          <p:cNvPr id="3" name="Content Placeholder 2">
            <a:extLst>
              <a:ext uri="{FF2B5EF4-FFF2-40B4-BE49-F238E27FC236}">
                <a16:creationId xmlns:a16="http://schemas.microsoft.com/office/drawing/2014/main" id="{9561AFBF-D5F9-7048-8F62-BF9D9A4C9D9A}"/>
              </a:ext>
            </a:extLst>
          </p:cNvPr>
          <p:cNvSpPr>
            <a:spLocks noGrp="1"/>
          </p:cNvSpPr>
          <p:nvPr>
            <p:ph idx="1"/>
          </p:nvPr>
        </p:nvSpPr>
        <p:spPr/>
        <p:txBody>
          <a:bodyPr/>
          <a:lstStyle/>
          <a:p>
            <a:r>
              <a:rPr lang="en-US" dirty="0"/>
              <a:t>Describe/sketch DNA as a chemical—what are its components and characteristics? </a:t>
            </a:r>
          </a:p>
          <a:p>
            <a:r>
              <a:rPr lang="en-US" dirty="0"/>
              <a:t>Describe/sketch DNA as a strand—how are nucleotides linked together?</a:t>
            </a:r>
          </a:p>
          <a:p>
            <a:r>
              <a:rPr lang="en-US" dirty="0"/>
              <a:t>Describe/sketch DNA as a double helix</a:t>
            </a:r>
          </a:p>
          <a:p>
            <a:endParaRPr lang="en-US" dirty="0"/>
          </a:p>
        </p:txBody>
      </p:sp>
    </p:spTree>
    <p:extLst>
      <p:ext uri="{BB962C8B-B14F-4D97-AF65-F5344CB8AC3E}">
        <p14:creationId xmlns:p14="http://schemas.microsoft.com/office/powerpoint/2010/main" val="992577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10"/>
          <p:cNvSpPr txBox="1">
            <a:spLocks noChangeArrowheads="1"/>
          </p:cNvSpPr>
          <p:nvPr/>
        </p:nvSpPr>
        <p:spPr bwMode="auto">
          <a:xfrm>
            <a:off x="6172200" y="6488113"/>
            <a:ext cx="297180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Ins="411480">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en-US" sz="1200" b="1">
                <a:solidFill>
                  <a:srgbClr val="D53D21"/>
                </a:solidFill>
                <a:latin typeface="Arial" charset="0"/>
                <a:cs typeface="Arial" charset="0"/>
              </a:rPr>
              <a:t>Figure 10.14</a:t>
            </a:r>
          </a:p>
        </p:txBody>
      </p:sp>
      <p:pic>
        <p:nvPicPr>
          <p:cNvPr id="57346" name="Picture 11" descr="10_14Figure-L.jpg                                              002A77BE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b="10732"/>
          <a:stretch>
            <a:fillRect/>
          </a:stretch>
        </p:blipFill>
        <p:spPr bwMode="auto">
          <a:xfrm>
            <a:off x="2514600" y="533400"/>
            <a:ext cx="4235450" cy="5718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347" name="TextBox 3"/>
          <p:cNvSpPr txBox="1">
            <a:spLocks noChangeArrowheads="1"/>
          </p:cNvSpPr>
          <p:nvPr/>
        </p:nvSpPr>
        <p:spPr bwMode="auto">
          <a:xfrm>
            <a:off x="228600" y="304800"/>
            <a:ext cx="28194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a:latin typeface="Arial" charset="0"/>
                <a:cs typeface="Arial" charset="0"/>
              </a:rPr>
              <a:t>The Watson-Crick Model</a:t>
            </a:r>
          </a:p>
          <a:p>
            <a:pPr eaLnBrk="1" hangingPunct="1"/>
            <a:r>
              <a:rPr lang="en-US">
                <a:latin typeface="Arial" charset="0"/>
                <a:cs typeface="Arial" charset="0"/>
              </a:rPr>
              <a:t>B-form DNA</a:t>
            </a:r>
          </a:p>
        </p:txBody>
      </p:sp>
      <p:sp>
        <p:nvSpPr>
          <p:cNvPr id="57348" name="TextBox 4"/>
          <p:cNvSpPr txBox="1">
            <a:spLocks noChangeArrowheads="1"/>
          </p:cNvSpPr>
          <p:nvPr/>
        </p:nvSpPr>
        <p:spPr bwMode="auto">
          <a:xfrm>
            <a:off x="152400" y="2438400"/>
            <a:ext cx="23622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a:latin typeface="Arial" charset="0"/>
                <a:cs typeface="Arial" charset="0"/>
              </a:rPr>
              <a:t>A=angstrom=</a:t>
            </a:r>
          </a:p>
          <a:p>
            <a:pPr eaLnBrk="1" hangingPunct="1"/>
            <a:r>
              <a:rPr lang="en-US">
                <a:latin typeface="Arial" charset="0"/>
                <a:cs typeface="Arial" charset="0"/>
              </a:rPr>
              <a:t>0.1nm</a:t>
            </a:r>
          </a:p>
        </p:txBody>
      </p:sp>
      <p:sp>
        <p:nvSpPr>
          <p:cNvPr id="6" name="Oval 5"/>
          <p:cNvSpPr/>
          <p:nvPr/>
        </p:nvSpPr>
        <p:spPr>
          <a:xfrm>
            <a:off x="304800" y="2438400"/>
            <a:ext cx="76200" cy="76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350" name="TextBox 6"/>
          <p:cNvSpPr txBox="1">
            <a:spLocks noChangeArrowheads="1"/>
          </p:cNvSpPr>
          <p:nvPr/>
        </p:nvSpPr>
        <p:spPr bwMode="auto">
          <a:xfrm>
            <a:off x="2362200" y="2971800"/>
            <a:ext cx="8382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1400" b="1">
                <a:solidFill>
                  <a:srgbClr val="FF0000"/>
                </a:solidFill>
                <a:latin typeface="Arial" charset="0"/>
                <a:cs typeface="Arial" charset="0"/>
              </a:rPr>
              <a:t>3.4 nm</a:t>
            </a:r>
          </a:p>
        </p:txBody>
      </p:sp>
      <p:sp>
        <p:nvSpPr>
          <p:cNvPr id="57351" name="TextBox 7"/>
          <p:cNvSpPr txBox="1">
            <a:spLocks noChangeArrowheads="1"/>
          </p:cNvSpPr>
          <p:nvPr/>
        </p:nvSpPr>
        <p:spPr bwMode="auto">
          <a:xfrm>
            <a:off x="4495800" y="5483225"/>
            <a:ext cx="8382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1400">
                <a:solidFill>
                  <a:srgbClr val="FF0000"/>
                </a:solidFill>
                <a:latin typeface="Arial" charset="0"/>
                <a:cs typeface="Arial" charset="0"/>
              </a:rPr>
              <a:t>.</a:t>
            </a:r>
            <a:r>
              <a:rPr lang="en-US" sz="1400" b="1">
                <a:solidFill>
                  <a:srgbClr val="FF0000"/>
                </a:solidFill>
                <a:latin typeface="Arial" charset="0"/>
                <a:cs typeface="Arial" charset="0"/>
              </a:rPr>
              <a:t>34 nm</a:t>
            </a:r>
          </a:p>
        </p:txBody>
      </p:sp>
    </p:spTree>
    <p:extLst>
      <p:ext uri="{BB962C8B-B14F-4D97-AF65-F5344CB8AC3E}">
        <p14:creationId xmlns:p14="http://schemas.microsoft.com/office/powerpoint/2010/main" val="2503341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endParaRPr lang="en-US">
              <a:latin typeface="Calibri" charset="0"/>
              <a:ea typeface="MS PGothic" charset="0"/>
            </a:endParaRPr>
          </a:p>
        </p:txBody>
      </p:sp>
      <p:sp>
        <p:nvSpPr>
          <p:cNvPr id="60418" name="Content Placeholder 2"/>
          <p:cNvSpPr>
            <a:spLocks noGrp="1"/>
          </p:cNvSpPr>
          <p:nvPr>
            <p:ph idx="1"/>
          </p:nvPr>
        </p:nvSpPr>
        <p:spPr/>
        <p:txBody>
          <a:bodyPr/>
          <a:lstStyle/>
          <a:p>
            <a:r>
              <a:rPr lang="en-US" dirty="0">
                <a:latin typeface="Calibri" charset="0"/>
                <a:ea typeface="MS PGothic" charset="0"/>
              </a:rPr>
              <a:t>B-DNA (also called Watson-Crick form) is the most common form of DNA in cells, but not the only structure that has been described using X-ray crystallography.</a:t>
            </a:r>
          </a:p>
          <a:p>
            <a:endParaRPr lang="en-US" dirty="0">
              <a:latin typeface="Calibri" charset="0"/>
              <a:ea typeface="MS PGothic" charset="0"/>
            </a:endParaRPr>
          </a:p>
          <a:p>
            <a:r>
              <a:rPr lang="en-US" dirty="0">
                <a:latin typeface="Calibri" charset="0"/>
                <a:ea typeface="MS PGothic" charset="0"/>
              </a:rPr>
              <a:t>Helical direction, # of bases in a turn of helix, helix diameter, shape of backbone can vary</a:t>
            </a:r>
          </a:p>
        </p:txBody>
      </p:sp>
    </p:spTree>
    <p:extLst>
      <p:ext uri="{BB962C8B-B14F-4D97-AF65-F5344CB8AC3E}">
        <p14:creationId xmlns:p14="http://schemas.microsoft.com/office/powerpoint/2010/main" val="1933045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endParaRPr lang="en-US">
              <a:latin typeface="Calibri" charset="0"/>
              <a:ea typeface="MS PGothic" charset="0"/>
            </a:endParaRPr>
          </a:p>
        </p:txBody>
      </p:sp>
      <p:sp>
        <p:nvSpPr>
          <p:cNvPr id="61442" name="Content Placeholder 2"/>
          <p:cNvSpPr>
            <a:spLocks noGrp="1"/>
          </p:cNvSpPr>
          <p:nvPr>
            <p:ph idx="1"/>
          </p:nvPr>
        </p:nvSpPr>
        <p:spPr/>
        <p:txBody>
          <a:bodyPr/>
          <a:lstStyle/>
          <a:p>
            <a:r>
              <a:rPr lang="en-US">
                <a:latin typeface="Calibri" charset="0"/>
                <a:ea typeface="MS PGothic" charset="0"/>
              </a:rPr>
              <a:t>DNA can change shape due to dehydration, presence of ions, and specific base sequences.</a:t>
            </a:r>
          </a:p>
          <a:p>
            <a:endParaRPr lang="en-US">
              <a:latin typeface="Calibri" charset="0"/>
              <a:ea typeface="MS PGothic" charset="0"/>
            </a:endParaRPr>
          </a:p>
          <a:p>
            <a:r>
              <a:rPr lang="en-US">
                <a:latin typeface="Calibri" charset="0"/>
                <a:ea typeface="MS PGothic" charset="0"/>
              </a:rPr>
              <a:t>For example, Z-DNA forms readily when DNA contains G-C-G-C-G-C….  In order for base pairing to occur, the sugar-phosphate backbone makes sharp turns (zig-zag) pattern in a left turning helix.</a:t>
            </a:r>
          </a:p>
        </p:txBody>
      </p:sp>
    </p:spTree>
    <p:extLst>
      <p:ext uri="{BB962C8B-B14F-4D97-AF65-F5344CB8AC3E}">
        <p14:creationId xmlns:p14="http://schemas.microsoft.com/office/powerpoint/2010/main" val="1190053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endParaRPr lang="en-US">
              <a:latin typeface="Calibri" charset="0"/>
              <a:ea typeface="MS PGothic" charset="0"/>
            </a:endParaRPr>
          </a:p>
        </p:txBody>
      </p:sp>
      <p:sp>
        <p:nvSpPr>
          <p:cNvPr id="62466" name="Content Placeholder 2"/>
          <p:cNvSpPr>
            <a:spLocks noGrp="1"/>
          </p:cNvSpPr>
          <p:nvPr>
            <p:ph idx="1"/>
          </p:nvPr>
        </p:nvSpPr>
        <p:spPr/>
        <p:txBody>
          <a:bodyPr>
            <a:normAutofit lnSpcReduction="10000"/>
          </a:bodyPr>
          <a:lstStyle/>
          <a:p>
            <a:r>
              <a:rPr lang="en-US">
                <a:latin typeface="Calibri" charset="0"/>
                <a:ea typeface="MS PGothic" charset="0"/>
              </a:rPr>
              <a:t>A-DNA forms when DNA is not surrounded by water.  It is a right handed helix, but wider, due to the increased number of bases in each turn of helix.</a:t>
            </a:r>
          </a:p>
          <a:p>
            <a:endParaRPr lang="en-US">
              <a:latin typeface="Calibri" charset="0"/>
              <a:ea typeface="MS PGothic" charset="0"/>
            </a:endParaRPr>
          </a:p>
          <a:p>
            <a:r>
              <a:rPr lang="en-US">
                <a:latin typeface="Calibri" charset="0"/>
                <a:ea typeface="MS PGothic" charset="0"/>
              </a:rPr>
              <a:t>Both A and Z-DNA are thought to exist in cells, under certain conditions or in certain regions of a chromosome, and may even affect gene expression</a:t>
            </a:r>
          </a:p>
        </p:txBody>
      </p:sp>
    </p:spTree>
    <p:extLst>
      <p:ext uri="{BB962C8B-B14F-4D97-AF65-F5344CB8AC3E}">
        <p14:creationId xmlns:p14="http://schemas.microsoft.com/office/powerpoint/2010/main" val="3298436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endParaRPr lang="en-US">
              <a:latin typeface="Calibri" charset="0"/>
              <a:ea typeface="MS PGothic" charset="0"/>
            </a:endParaRPr>
          </a:p>
        </p:txBody>
      </p:sp>
      <p:pic>
        <p:nvPicPr>
          <p:cNvPr id="6349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9225" y="998538"/>
            <a:ext cx="8224838" cy="535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3491" name="Content Placeholder 5"/>
          <p:cNvSpPr>
            <a:spLocks noGrp="1"/>
          </p:cNvSpPr>
          <p:nvPr>
            <p:ph idx="1"/>
          </p:nvPr>
        </p:nvSpPr>
        <p:spPr/>
        <p:txBody>
          <a:bodyPr/>
          <a:lstStyle/>
          <a:p>
            <a:endParaRPr lang="en-US">
              <a:latin typeface="Calibri" charset="0"/>
              <a:ea typeface="MS PGothic" charset="0"/>
            </a:endParaRPr>
          </a:p>
        </p:txBody>
      </p:sp>
      <p:sp>
        <p:nvSpPr>
          <p:cNvPr id="63492" name="TextBox 6"/>
          <p:cNvSpPr txBox="1">
            <a:spLocks noChangeArrowheads="1"/>
          </p:cNvSpPr>
          <p:nvPr/>
        </p:nvSpPr>
        <p:spPr bwMode="auto">
          <a:xfrm>
            <a:off x="919163" y="6357938"/>
            <a:ext cx="1836737"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a:t>A-DNA	</a:t>
            </a:r>
          </a:p>
        </p:txBody>
      </p:sp>
      <p:sp>
        <p:nvSpPr>
          <p:cNvPr id="63493" name="TextBox 7"/>
          <p:cNvSpPr txBox="1">
            <a:spLocks noChangeArrowheads="1"/>
          </p:cNvSpPr>
          <p:nvPr/>
        </p:nvSpPr>
        <p:spPr bwMode="auto">
          <a:xfrm>
            <a:off x="3787775" y="6127750"/>
            <a:ext cx="1836738"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a:t>B-DNA	</a:t>
            </a:r>
          </a:p>
        </p:txBody>
      </p:sp>
      <p:sp>
        <p:nvSpPr>
          <p:cNvPr id="63494" name="TextBox 8"/>
          <p:cNvSpPr txBox="1">
            <a:spLocks noChangeArrowheads="1"/>
          </p:cNvSpPr>
          <p:nvPr/>
        </p:nvSpPr>
        <p:spPr bwMode="auto">
          <a:xfrm>
            <a:off x="6735763" y="6235700"/>
            <a:ext cx="183832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a:t>z-DNA	</a:t>
            </a:r>
          </a:p>
        </p:txBody>
      </p:sp>
    </p:spTree>
    <p:extLst>
      <p:ext uri="{BB962C8B-B14F-4D97-AF65-F5344CB8AC3E}">
        <p14:creationId xmlns:p14="http://schemas.microsoft.com/office/powerpoint/2010/main" val="35900388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1544</TotalTime>
  <Words>1393</Words>
  <Application>Microsoft Macintosh PowerPoint</Application>
  <PresentationFormat>On-screen Show (4:3)</PresentationFormat>
  <Paragraphs>117</Paragraphs>
  <Slides>35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Calibri</vt:lpstr>
      <vt:lpstr>Office Theme</vt:lpstr>
      <vt:lpstr>Molecular Biology Biol 480</vt:lpstr>
      <vt:lpstr>Announcements/Assignments </vt:lpstr>
      <vt:lpstr>Where were we…</vt:lpstr>
      <vt:lpstr>Where were we…?</vt:lpstr>
      <vt:lpstr>PowerPoint Presentation</vt:lpstr>
      <vt:lpstr>PowerPoint Presentation</vt:lpstr>
      <vt:lpstr>PowerPoint Presentation</vt:lpstr>
      <vt:lpstr>PowerPoint Presentation</vt:lpstr>
      <vt:lpstr>PowerPoint Presentation</vt:lpstr>
      <vt:lpstr>PowerPoint Presentation</vt:lpstr>
      <vt:lpstr>H-bonds</vt:lpstr>
      <vt:lpstr>PowerPoint Presentation</vt:lpstr>
      <vt:lpstr>PowerPoint Presentation</vt:lpstr>
      <vt:lpstr>PowerPoint Presentation</vt:lpstr>
      <vt:lpstr>PowerPoint Presentation</vt:lpstr>
      <vt:lpstr>Characteristics of DNA</vt:lpstr>
      <vt:lpstr>PowerPoint Presentation</vt:lpstr>
      <vt:lpstr>How do we study DNA?</vt:lpstr>
      <vt:lpstr>Range of repetitive DNA sequence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Also…see Figure 10.16</vt:lpstr>
      <vt:lpstr>Likewise…</vt:lpstr>
      <vt:lpstr>PowerPoint Presentation</vt:lpstr>
      <vt:lpstr>PowerPoint Presentation</vt:lpstr>
      <vt:lpstr>Using reassociation kinetics to analyze repetitive sequence in DNA</vt:lpstr>
      <vt:lpstr>PowerPoint Presentation</vt:lpstr>
      <vt:lpstr>Think of the curve as a comparison of prokaryotic and eukaryotic DNA</vt:lpstr>
      <vt:lpstr>PowerPoint Presentation</vt:lpstr>
    </vt:vector>
  </TitlesOfParts>
  <Manager/>
  <Company>Minot State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Molecular Biology Biol 480</dc:title>
  <dc:subject/>
  <dc:creator>Heidi Super</dc:creator>
  <cp:keywords/>
  <dc:description/>
  <cp:lastModifiedBy>Administrator</cp:lastModifiedBy>
  <cp:revision>64</cp:revision>
  <dcterms:created xsi:type="dcterms:W3CDTF">2012-08-22T01:19:49Z</dcterms:created>
  <dcterms:modified xsi:type="dcterms:W3CDTF">2019-01-16T17:33:55Z</dcterms:modified>
  <cp:category/>
</cp:coreProperties>
</file>